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96" r:id="rId4"/>
  </p:sldMasterIdLst>
  <p:notesMasterIdLst>
    <p:notesMasterId r:id="rId16"/>
  </p:notesMasterIdLst>
  <p:sldIdLst>
    <p:sldId id="256" r:id="rId5"/>
    <p:sldId id="257" r:id="rId6"/>
    <p:sldId id="303" r:id="rId7"/>
    <p:sldId id="258" r:id="rId8"/>
    <p:sldId id="289" r:id="rId9"/>
    <p:sldId id="259" r:id="rId10"/>
    <p:sldId id="315" r:id="rId11"/>
    <p:sldId id="330" r:id="rId12"/>
    <p:sldId id="331" r:id="rId13"/>
    <p:sldId id="326" r:id="rId14"/>
    <p:sldId id="329" r:id="rId15"/>
  </p:sldIdLst>
  <p:sldSz cx="9144000" cy="6858000" type="screen4x3"/>
  <p:notesSz cx="6858000" cy="9144000"/>
  <p:embeddedFontLst>
    <p:embeddedFont>
      <p:font typeface="Bauhaus 93" panose="04030905020B02020C02" pitchFamily="82" charset="0"/>
      <p:regular r:id="rId17"/>
    </p:embeddedFont>
    <p:embeddedFont>
      <p:font typeface="Aharoni" panose="02010803020104030203" pitchFamily="2" charset="-79"/>
      <p:bold r:id="rId18"/>
    </p:embeddedFont>
    <p:embeddedFont>
      <p:font typeface="Arial Black" panose="020B0A04020102020204" pitchFamily="34" charset="0"/>
      <p:bold r:id="rId19"/>
    </p:embeddedFont>
    <p:embeddedFont>
      <p:font typeface="Footlight MT Light" panose="0204060206030A020304" pitchFamily="18" charset="0"/>
      <p:regular r:id="rId20"/>
    </p:embeddedFont>
    <p:embeddedFont>
      <p:font typeface="Bell MT" panose="02020503060305020303" pitchFamily="18" charset="0"/>
      <p:regular r:id="rId21"/>
      <p:bold r:id="rId22"/>
      <p: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20" autoAdjust="0"/>
  </p:normalViewPr>
  <p:slideViewPr>
    <p:cSldViewPr>
      <p:cViewPr varScale="1">
        <p:scale>
          <a:sx n="57" d="100"/>
          <a:sy n="57" d="100"/>
        </p:scale>
        <p:origin x="-1734" y="-9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A6338-58B7-4082-A785-8D90E9B58420}" type="datetimeFigureOut">
              <a:rPr lang="en-US" smtClean="0"/>
              <a:t>10/12/2013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9B1F2-63B2-4787-B4E3-7B0503EA3D84}" type="slidenum">
              <a:rPr lang="en-US" smtClean="0"/>
              <a:t>‹#›</a:t>
            </a:fld>
            <a:endParaRPr lang="en-US"/>
          </a:p>
        </p:txBody>
      </p:sp>
    </p:spTree>
    <p:extLst>
      <p:ext uri="{BB962C8B-B14F-4D97-AF65-F5344CB8AC3E}">
        <p14:creationId xmlns:p14="http://schemas.microsoft.com/office/powerpoint/2010/main" val="157268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 Point: Tied to the doctrine in NT (marriage, life, nature of man, existence of Satan, immodesty and morality, nature of God, second coming of Christ, the definition of sin, baptism, etc.)</a:t>
            </a:r>
          </a:p>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4</a:t>
            </a:fld>
            <a:endParaRPr lang="en-US"/>
          </a:p>
        </p:txBody>
      </p:sp>
    </p:spTree>
    <p:extLst>
      <p:ext uri="{BB962C8B-B14F-4D97-AF65-F5344CB8AC3E}">
        <p14:creationId xmlns:p14="http://schemas.microsoft.com/office/powerpoint/2010/main" val="241623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chemeClr val="tx1"/>
                </a:solidFill>
                <a:effectLst/>
                <a:latin typeface="+mn-lt"/>
                <a:ea typeface="+mn-ea"/>
                <a:cs typeface="+mn-cs"/>
              </a:rPr>
              <a:t>Those who follow the long day interpretation of the days of Genesis 1 are forced to believe in unrevealed miracles to avoid believing in the miracles of creation!” (Mike Willis, The Chronology of the Bible, part</a:t>
            </a:r>
            <a:r>
              <a:rPr lang="en-US" sz="1200" b="0" i="0" kern="1200" baseline="0" dirty="0" smtClean="0">
                <a:solidFill>
                  <a:schemeClr val="tx1"/>
                </a:solidFill>
                <a:effectLst/>
                <a:latin typeface="+mn-lt"/>
                <a:ea typeface="+mn-ea"/>
                <a:cs typeface="+mn-cs"/>
              </a:rPr>
              <a:t> 4)</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5</a:t>
            </a:fld>
            <a:endParaRPr lang="en-US"/>
          </a:p>
        </p:txBody>
      </p:sp>
    </p:spTree>
    <p:extLst>
      <p:ext uri="{BB962C8B-B14F-4D97-AF65-F5344CB8AC3E}">
        <p14:creationId xmlns:p14="http://schemas.microsoft.com/office/powerpoint/2010/main" val="388416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66:2, “ ‘For all those things My hand has made, And all those things exist,’ Says the LORD. ‘But on this one will I look: On him who is poor and of a contrite spirit, And who trembles at My word.’ ”</a:t>
            </a:r>
          </a:p>
          <a:p>
            <a:endParaRPr lang="en-US" dirty="0" smtClean="0"/>
          </a:p>
          <a:p>
            <a:r>
              <a:rPr lang="en-US" dirty="0" smtClean="0"/>
              <a:t>Daniel 10:11, “And he said to me, ‘O Daniel, man greatly beloved, understand the words that I speak to you, and stand upright, for I have now been sent to you.’ While he was speaking this word to me, I stood trembling.”</a:t>
            </a:r>
          </a:p>
        </p:txBody>
      </p:sp>
      <p:sp>
        <p:nvSpPr>
          <p:cNvPr id="4" name="Slide Number Placeholder 3"/>
          <p:cNvSpPr>
            <a:spLocks noGrp="1"/>
          </p:cNvSpPr>
          <p:nvPr>
            <p:ph type="sldNum" sz="quarter" idx="10"/>
          </p:nvPr>
        </p:nvSpPr>
        <p:spPr/>
        <p:txBody>
          <a:bodyPr/>
          <a:lstStyle/>
          <a:p>
            <a:fld id="{0579B1F2-63B2-4787-B4E3-7B0503EA3D84}" type="slidenum">
              <a:rPr lang="en-US" smtClean="0"/>
              <a:t>6</a:t>
            </a:fld>
            <a:endParaRPr lang="en-US"/>
          </a:p>
        </p:txBody>
      </p:sp>
    </p:spTree>
    <p:extLst>
      <p:ext uri="{BB962C8B-B14F-4D97-AF65-F5344CB8AC3E}">
        <p14:creationId xmlns:p14="http://schemas.microsoft.com/office/powerpoint/2010/main" val="130868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 that Satan has filled men’s hearts with throughout the ages revolves</a:t>
            </a:r>
            <a:r>
              <a:rPr lang="en-US" baseline="0" dirty="0" smtClean="0"/>
              <a:t> around skepticism in God’s word (Gen. 3:1-5). Is God’s word trustworthy or not? That is the centerfold of the controversy first introduced by Satan in paradise and continues to pressed upon every generation of people since. Many are ready to abandon the word of God for the word of fallible man.</a:t>
            </a:r>
          </a:p>
          <a:p>
            <a:endParaRPr lang="en-US" baseline="0" dirty="0" smtClean="0"/>
          </a:p>
          <a:p>
            <a:r>
              <a:rPr lang="en-US" baseline="0" dirty="0" smtClean="0"/>
              <a:t>Luke 6:43, “For a good tree does not bear bad fruit, nor does a bad tree bear good fruit.”</a:t>
            </a:r>
          </a:p>
          <a:p>
            <a:r>
              <a:rPr lang="en-US" baseline="0" dirty="0" smtClean="0"/>
              <a:t>Bible authority opposes all these things so from the root-ball of questioning and challenging bible authority springs the tree of knowledge that is away from God. </a:t>
            </a:r>
          </a:p>
        </p:txBody>
      </p:sp>
      <p:sp>
        <p:nvSpPr>
          <p:cNvPr id="4" name="Slide Number Placeholder 3"/>
          <p:cNvSpPr>
            <a:spLocks noGrp="1"/>
          </p:cNvSpPr>
          <p:nvPr>
            <p:ph type="sldNum" sz="quarter" idx="10"/>
          </p:nvPr>
        </p:nvSpPr>
        <p:spPr/>
        <p:txBody>
          <a:bodyPr/>
          <a:lstStyle/>
          <a:p>
            <a:fld id="{0579B1F2-63B2-4787-B4E3-7B0503EA3D84}" type="slidenum">
              <a:rPr lang="en-US" smtClean="0"/>
              <a:t>8</a:t>
            </a:fld>
            <a:endParaRPr lang="en-US"/>
          </a:p>
        </p:txBody>
      </p:sp>
    </p:spTree>
    <p:extLst>
      <p:ext uri="{BB962C8B-B14F-4D97-AF65-F5344CB8AC3E}">
        <p14:creationId xmlns:p14="http://schemas.microsoft.com/office/powerpoint/2010/main" val="218547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26405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02507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6286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70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15562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9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024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034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817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24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568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52303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489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19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0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990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37496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9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656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378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9945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0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82605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6411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4478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01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3241773718"/>
      </p:ext>
    </p:extLst>
  </p:cSld>
  <p:clrMapOvr>
    <a:masterClrMapping/>
  </p:clrMapOvr>
  <p:transition>
    <p:randomBar dir="vert"/>
    <p:sndAc>
      <p:stSnd>
        <p:snd r:embed="rId1" name="SPKGLIS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344166509"/>
      </p:ext>
    </p:extLst>
  </p:cSld>
  <p:clrMapOvr>
    <a:masterClrMapping/>
  </p:clrMapOvr>
  <p:transition>
    <p:randomBar dir="vert"/>
    <p:sndAc>
      <p:stSnd>
        <p:snd r:embed="rId1" name="SPKGLIS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83837182"/>
      </p:ext>
    </p:extLst>
  </p:cSld>
  <p:clrMapOvr>
    <a:masterClrMapping/>
  </p:clrMapOvr>
  <p:transition>
    <p:randomBar dir="vert"/>
    <p:sndAc>
      <p:stSnd>
        <p:snd r:embed="rId1" name="SPKGLIS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710509058"/>
      </p:ext>
    </p:extLst>
  </p:cSld>
  <p:clrMapOvr>
    <a:masterClrMapping/>
  </p:clrMapOvr>
  <p:transition>
    <p:randomBar dir="vert"/>
    <p:sndAc>
      <p:stSnd>
        <p:snd r:embed="rId1" name="SPKGLIS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593513189"/>
      </p:ext>
    </p:extLst>
  </p:cSld>
  <p:clrMapOvr>
    <a:masterClrMapping/>
  </p:clrMapOvr>
  <p:transition>
    <p:randomBar dir="vert"/>
    <p:sndAc>
      <p:stSnd>
        <p:snd r:embed="rId1" name="SPKGLIS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75918900"/>
      </p:ext>
    </p:extLst>
  </p:cSld>
  <p:clrMapOvr>
    <a:masterClrMapping/>
  </p:clrMapOvr>
  <p:transition>
    <p:randomBar dir="vert"/>
    <p:sndAc>
      <p:stSnd>
        <p:snd r:embed="rId1" name="SPKGLIS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80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45057511"/>
      </p:ext>
    </p:extLst>
  </p:cSld>
  <p:clrMapOvr>
    <a:masterClrMapping/>
  </p:clrMapOvr>
  <p:transition>
    <p:randomBar dir="vert"/>
    <p:sndAc>
      <p:stSnd>
        <p:snd r:embed="rId1" name="SPKGLIS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223775429"/>
      </p:ext>
    </p:extLst>
  </p:cSld>
  <p:clrMapOvr>
    <a:masterClrMapping/>
  </p:clrMapOvr>
  <p:transition>
    <p:randomBar dir="vert"/>
    <p:sndAc>
      <p:stSnd>
        <p:snd r:embed="rId1" name="SPKGLIS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577944299"/>
      </p:ext>
    </p:extLst>
  </p:cSld>
  <p:clrMapOvr>
    <a:masterClrMapping/>
  </p:clrMapOvr>
  <p:transition>
    <p:randomBar dir="vert"/>
    <p:sndAc>
      <p:stSnd>
        <p:snd r:embed="rId1" name="SPKGLIS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886334220"/>
      </p:ext>
    </p:extLst>
  </p:cSld>
  <p:clrMapOvr>
    <a:masterClrMapping/>
  </p:clrMapOvr>
  <p:transition>
    <p:randomBar dir="vert"/>
    <p:sndAc>
      <p:stSnd>
        <p:snd r:embed="rId1" name="SPKGLIS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78945023"/>
      </p:ext>
    </p:extLst>
  </p:cSld>
  <p:clrMapOvr>
    <a:masterClrMapping/>
  </p:clrMapOvr>
  <p:transition>
    <p:randomBar dir="vert"/>
    <p:sndAc>
      <p:stSnd>
        <p:snd r:embed="rId1" name="SPKGLIS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t>10/12/2013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AAEC1-8776-441A-83BA-F37E840EF8D5}" type="slidenum">
              <a:rPr lang="en-US" smtClean="0"/>
              <a:t>‹#›</a:t>
            </a:fld>
            <a:endParaRPr lang="en-US"/>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246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t>10/12/2013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AAEC1-8776-441A-83BA-F37E840EF8D5}" type="slidenum">
              <a:rPr lang="en-US" smtClean="0"/>
              <a:t>‹#›</a:t>
            </a:fld>
            <a:endParaRPr lang="en-US"/>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94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t>10/12/2013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0964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295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6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t>10/12/2013</a:t>
            </a:fld>
            <a:endParaRPr lang="en-US"/>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t>‹#›</a:t>
            </a:fld>
            <a:endParaRPr lang="en-US"/>
          </a:p>
        </p:txBody>
      </p:sp>
    </p:spTree>
    <p:extLst>
      <p:ext uri="{BB962C8B-B14F-4D97-AF65-F5344CB8AC3E}">
        <p14:creationId xmlns:p14="http://schemas.microsoft.com/office/powerpoint/2010/main" val="146050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56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4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1558335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86212"/>
            <a:ext cx="7772399" cy="24907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prstTxWarp prst="textPlain">
              <a:avLst/>
            </a:prstTxWarp>
            <a:normAutofit fontScale="90000"/>
          </a:bodyPr>
          <a:lstStyle/>
          <a:p>
            <a:r>
              <a:rPr lang="en-US" sz="6000" dirty="0" smtClean="0">
                <a:latin typeface="Aharoni" pitchFamily="2" charset="-79"/>
                <a:cs typeface="Aharoni" pitchFamily="2" charset="-79"/>
              </a:rPr>
              <a:t>THE </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DAYS </a:t>
            </a:r>
            <a:r>
              <a:rPr lang="en-US" sz="6000" dirty="0" smtClean="0">
                <a:latin typeface="Aharoni" pitchFamily="2" charset="-79"/>
                <a:cs typeface="Aharoni" pitchFamily="2" charset="-79"/>
              </a:rPr>
              <a:t>OF GENESIS</a:t>
            </a:r>
            <a:endParaRPr lang="en-US" sz="6000" dirty="0">
              <a:latin typeface="Aharoni" pitchFamily="2" charset="-79"/>
              <a:cs typeface="Aharoni" pitchFamily="2" charset="-79"/>
            </a:endParaRPr>
          </a:p>
        </p:txBody>
      </p:sp>
      <p:sp>
        <p:nvSpPr>
          <p:cNvPr id="3" name="Subtitle 2"/>
          <p:cNvSpPr>
            <a:spLocks noGrp="1"/>
          </p:cNvSpPr>
          <p:nvPr>
            <p:ph type="subTitle" idx="1"/>
          </p:nvPr>
        </p:nvSpPr>
        <p:spPr>
          <a:xfrm>
            <a:off x="1524000" y="3733800"/>
            <a:ext cx="6248400" cy="1752600"/>
          </a:xfrm>
        </p:spPr>
        <p:txBody>
          <a:bodyPr/>
          <a:lstStyle/>
          <a:p>
            <a:r>
              <a:rPr lang="en-US" dirty="0" smtClean="0">
                <a:solidFill>
                  <a:schemeClr val="tx1"/>
                </a:solidFill>
              </a:rPr>
              <a:t>Part 1</a:t>
            </a:r>
            <a:endParaRPr lang="en-US" dirty="0">
              <a:solidFill>
                <a:schemeClr val="tx1"/>
              </a:solidFill>
            </a:endParaRPr>
          </a:p>
        </p:txBody>
      </p:sp>
      <p:sp>
        <p:nvSpPr>
          <p:cNvPr id="4" name="TextBox 3"/>
          <p:cNvSpPr txBox="1"/>
          <p:nvPr/>
        </p:nvSpPr>
        <p:spPr>
          <a:xfrm>
            <a:off x="4765071" y="6564868"/>
            <a:ext cx="4074129"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19938201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solidFill>
                  <a:srgbClr val="C00000"/>
                </a:solidFill>
              </a:rPr>
              <a:t>Proverbs 30:5, 6</a:t>
            </a:r>
            <a:endParaRPr lang="en-US" sz="5400" dirty="0">
              <a:solidFill>
                <a:srgbClr val="C00000"/>
              </a:solidFill>
            </a:endParaRPr>
          </a:p>
        </p:txBody>
      </p:sp>
      <p:sp>
        <p:nvSpPr>
          <p:cNvPr id="4" name="Content Placeholder 3"/>
          <p:cNvSpPr>
            <a:spLocks noGrp="1"/>
          </p:cNvSpPr>
          <p:nvPr>
            <p:ph idx="1"/>
          </p:nvPr>
        </p:nvSpPr>
        <p:spPr>
          <a:xfrm>
            <a:off x="2819400" y="2057400"/>
            <a:ext cx="5867400" cy="4267200"/>
          </a:xfrm>
        </p:spPr>
        <p:txBody>
          <a:bodyPr>
            <a:normAutofit/>
          </a:bodyPr>
          <a:lstStyle/>
          <a:p>
            <a:pPr marL="514350" indent="-514350">
              <a:buClr>
                <a:srgbClr val="C00000"/>
              </a:buClr>
              <a:buSzPct val="80000"/>
              <a:buFont typeface="+mj-lt"/>
              <a:buAutoNum type="arabicPeriod" startAt="5"/>
            </a:pPr>
            <a:r>
              <a:rPr lang="en-US" sz="3600" dirty="0" smtClean="0"/>
              <a:t>Every </a:t>
            </a:r>
            <a:r>
              <a:rPr lang="en-US" sz="3600" dirty="0"/>
              <a:t>word of God is pure; He is a shield to those who put their trust in Him.</a:t>
            </a:r>
          </a:p>
          <a:p>
            <a:pPr marL="514350" indent="-514350">
              <a:buClr>
                <a:srgbClr val="C00000"/>
              </a:buClr>
              <a:buSzPct val="80000"/>
              <a:buFont typeface="+mj-lt"/>
              <a:buAutoNum type="arabicPeriod" startAt="5"/>
            </a:pPr>
            <a:r>
              <a:rPr lang="en-US" sz="3600" dirty="0" smtClean="0"/>
              <a:t>Do </a:t>
            </a:r>
            <a:r>
              <a:rPr lang="en-US" sz="3600" dirty="0"/>
              <a:t>not add to His words, Lest He rebuke you, and you be found a liar</a:t>
            </a:r>
            <a:r>
              <a:rPr lang="en-US" sz="3600" dirty="0" smtClean="0"/>
              <a:t>.</a:t>
            </a:r>
            <a:endParaRPr lang="en-US" sz="3600" dirty="0"/>
          </a:p>
        </p:txBody>
      </p:sp>
    </p:spTree>
    <p:extLst>
      <p:ext uri="{BB962C8B-B14F-4D97-AF65-F5344CB8AC3E}">
        <p14:creationId xmlns:p14="http://schemas.microsoft.com/office/powerpoint/2010/main" val="23177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Hear the Word of God---</a:t>
            </a:r>
            <a:r>
              <a:rPr lang="en-US" sz="2800" b="1" dirty="0">
                <a:solidFill>
                  <a:schemeClr val="accent6">
                    <a:lumMod val="20000"/>
                    <a:lumOff val="80000"/>
                  </a:schemeClr>
                </a:solidFill>
                <a:effectLst>
                  <a:outerShdw blurRad="38100" dist="38100" dir="2700000" algn="tl">
                    <a:srgbClr val="000000"/>
                  </a:outerShdw>
                </a:effectLst>
              </a:rPr>
              <a:t>Rom. 10:17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Believing In Your Heart-</a:t>
            </a:r>
            <a:r>
              <a:rPr lang="en-US" sz="3200" b="1" dirty="0" smtClean="0">
                <a:solidFill>
                  <a:schemeClr val="accent6">
                    <a:lumMod val="20000"/>
                    <a:lumOff val="80000"/>
                  </a:schemeClr>
                </a:solidFill>
                <a:effectLst>
                  <a:outerShdw blurRad="38100" dist="38100" dir="2700000" algn="tl">
                    <a:srgbClr val="000000"/>
                  </a:outerShdw>
                </a:effectLst>
              </a:rPr>
              <a:t>--</a:t>
            </a:r>
            <a:r>
              <a:rPr lang="en-US" sz="2800" b="1" dirty="0" smtClean="0">
                <a:solidFill>
                  <a:schemeClr val="accent6">
                    <a:lumMod val="20000"/>
                    <a:lumOff val="80000"/>
                  </a:schemeClr>
                </a:solidFill>
                <a:effectLst>
                  <a:outerShdw blurRad="38100" dist="38100" dir="2700000" algn="tl">
                    <a:srgbClr val="000000"/>
                  </a:outerShdw>
                </a:effectLst>
              </a:rPr>
              <a:t>Heb. 11:6</a:t>
            </a:r>
            <a:endParaRPr lang="en-US" sz="2800" b="1" dirty="0">
              <a:solidFill>
                <a:schemeClr val="accent6">
                  <a:lumMod val="20000"/>
                  <a:lumOff val="80000"/>
                </a:schemeClr>
              </a:solidFill>
              <a:effectLst>
                <a:outerShdw blurRad="38100" dist="38100" dir="2700000" algn="tl">
                  <a:srgbClr val="000000"/>
                </a:outerShdw>
              </a:effectLst>
            </a:endParaRP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Repenting Of Your Sins---</a:t>
            </a:r>
            <a:r>
              <a:rPr lang="en-US" sz="2800" b="1" dirty="0">
                <a:solidFill>
                  <a:schemeClr val="accent6">
                    <a:lumMod val="20000"/>
                    <a:lumOff val="80000"/>
                  </a:schemeClr>
                </a:solidFill>
                <a:effectLst>
                  <a:outerShdw blurRad="38100" dist="38100" dir="2700000" algn="tl">
                    <a:srgbClr val="000000"/>
                  </a:outerShdw>
                </a:effectLst>
              </a:rPr>
              <a:t>Acts 2:38</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Confess That Christ Is The Son of God---                </a:t>
            </a:r>
            <a:r>
              <a:rPr lang="en-US" sz="2800" b="1" dirty="0">
                <a:solidFill>
                  <a:schemeClr val="accent6">
                    <a:lumMod val="20000"/>
                    <a:lumOff val="80000"/>
                  </a:schemeClr>
                </a:solidFill>
                <a:effectLst>
                  <a:outerShdw blurRad="38100" dist="38100" dir="2700000" algn="tl">
                    <a:srgbClr val="000000"/>
                  </a:outerShdw>
                </a:effectLst>
              </a:rPr>
              <a:t>Rom. 10:10; Acts 8:37</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Baptized Into Christ---</a:t>
            </a:r>
            <a:r>
              <a:rPr lang="en-US" sz="2800" b="1" dirty="0">
                <a:solidFill>
                  <a:schemeClr val="accent6">
                    <a:lumMod val="20000"/>
                    <a:lumOff val="80000"/>
                  </a:schemeClr>
                </a:solidFill>
                <a:effectLst>
                  <a:outerShdw blurRad="38100" dist="38100" dir="2700000" algn="tl">
                    <a:srgbClr val="000000"/>
                  </a:outerShdw>
                </a:effectLst>
              </a:rPr>
              <a:t>Gal. 3:26-29</a:t>
            </a:r>
          </a:p>
          <a:p>
            <a:pPr>
              <a:buFont typeface="Arial" pitchFamily="34" charset="0"/>
              <a:buChar char="•"/>
            </a:pPr>
            <a:r>
              <a:rPr lang="en-US" sz="3200" b="1" dirty="0">
                <a:solidFill>
                  <a:schemeClr val="accent6">
                    <a:lumMod val="20000"/>
                    <a:lumOff val="80000"/>
                  </a:schemeClr>
                </a:solidFill>
                <a:effectLst>
                  <a:outerShdw blurRad="38100" dist="38100" dir="2700000" algn="tl">
                    <a:srgbClr val="000000"/>
                  </a:outerShdw>
                </a:effectLst>
              </a:rPr>
              <a:t>Be Faithful Until Death---</a:t>
            </a:r>
            <a:r>
              <a:rPr lang="en-US" sz="2800" b="1" dirty="0">
                <a:solidFill>
                  <a:schemeClr val="accent6">
                    <a:lumMod val="20000"/>
                    <a:lumOff val="80000"/>
                  </a:schemeClr>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THE PLAN FOR</a:t>
            </a:r>
          </a:p>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302793600"/>
      </p:ext>
    </p:extLst>
  </p:cSld>
  <p:clrMapOvr>
    <a:masterClrMapping/>
  </p:clrMapOvr>
  <p:transition spd="med">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sz="6000" dirty="0" smtClean="0">
                <a:solidFill>
                  <a:srgbClr val="C00000"/>
                </a:solidFill>
              </a:rPr>
              <a:t>days</a:t>
            </a:r>
            <a:r>
              <a:rPr lang="en-US" sz="6000" dirty="0" smtClean="0"/>
              <a:t> </a:t>
            </a:r>
            <a:r>
              <a:rPr lang="en-US" dirty="0" smtClean="0"/>
              <a:t>of the creation week</a:t>
            </a:r>
            <a:endParaRPr lang="en-US" dirty="0"/>
          </a:p>
        </p:txBody>
      </p:sp>
      <p:sp>
        <p:nvSpPr>
          <p:cNvPr id="3" name="Content Placeholder 2"/>
          <p:cNvSpPr>
            <a:spLocks noGrp="1"/>
          </p:cNvSpPr>
          <p:nvPr>
            <p:ph idx="1"/>
          </p:nvPr>
        </p:nvSpPr>
        <p:spPr>
          <a:xfrm>
            <a:off x="1143000" y="1981200"/>
            <a:ext cx="7543800" cy="4876800"/>
          </a:xfrm>
        </p:spPr>
        <p:txBody>
          <a:bodyPr>
            <a:normAutofit fontScale="85000" lnSpcReduction="10000"/>
          </a:bodyPr>
          <a:lstStyle/>
          <a:p>
            <a:r>
              <a:rPr lang="en-US" dirty="0" smtClean="0"/>
              <a:t>Show that the beginning was “very good” and oppose the reign of chaos and randomness associated with evolutionary doctrine (Gen. 1:31)</a:t>
            </a:r>
          </a:p>
          <a:p>
            <a:r>
              <a:rPr lang="en-US" dirty="0" smtClean="0"/>
              <a:t>Display the power of God (Ps. 33:9)</a:t>
            </a:r>
          </a:p>
          <a:p>
            <a:r>
              <a:rPr lang="en-US" dirty="0" smtClean="0"/>
              <a:t>Affirm the fixity of kinds (Gen. 1:11, 21, 24)</a:t>
            </a:r>
          </a:p>
          <a:p>
            <a:r>
              <a:rPr lang="en-US" dirty="0" smtClean="0"/>
              <a:t>Deny racism showing that all men are from one race—Adam’s (Gen. 3:20; Acts 17:26)</a:t>
            </a:r>
          </a:p>
          <a:p>
            <a:r>
              <a:rPr lang="en-US" dirty="0" smtClean="0"/>
              <a:t>Define man’s sole compatible companion exists in woman (Gen. 2:18)</a:t>
            </a:r>
          </a:p>
          <a:p>
            <a:r>
              <a:rPr lang="en-US" dirty="0" smtClean="0"/>
              <a:t>Explain mankind’s superiority to all other life forms—made in the </a:t>
            </a:r>
            <a:r>
              <a:rPr lang="en-US" i="1" dirty="0" smtClean="0"/>
              <a:t>image of God </a:t>
            </a:r>
            <a:r>
              <a:rPr lang="en-US" dirty="0" smtClean="0"/>
              <a:t>(Gen. 1:26, 27)</a:t>
            </a:r>
          </a:p>
        </p:txBody>
      </p:sp>
    </p:spTree>
    <p:extLst>
      <p:ext uri="{BB962C8B-B14F-4D97-AF65-F5344CB8AC3E}">
        <p14:creationId xmlns:p14="http://schemas.microsoft.com/office/powerpoint/2010/main" val="20084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69484070"/>
              </p:ext>
            </p:extLst>
          </p:nvPr>
        </p:nvGraphicFramePr>
        <p:xfrm>
          <a:off x="914400" y="254514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5" name="Title 4"/>
          <p:cNvSpPr>
            <a:spLocks noGrp="1"/>
          </p:cNvSpPr>
          <p:nvPr>
            <p:ph type="title"/>
          </p:nvPr>
        </p:nvSpPr>
        <p:spPr/>
        <p:txBody>
          <a:bodyPr>
            <a:normAutofit/>
          </a:bodyPr>
          <a:lstStyle/>
          <a:p>
            <a:r>
              <a:rPr lang="en-US" dirty="0" smtClean="0"/>
              <a:t>Biblical Chronology</a:t>
            </a:r>
            <a:endParaRPr lang="en-US" dirty="0"/>
          </a:p>
        </p:txBody>
      </p:sp>
      <p:sp>
        <p:nvSpPr>
          <p:cNvPr id="6" name="TextBox 5"/>
          <p:cNvSpPr txBox="1"/>
          <p:nvPr/>
        </p:nvSpPr>
        <p:spPr>
          <a:xfrm>
            <a:off x="1905000" y="1367135"/>
            <a:ext cx="6781800" cy="461665"/>
          </a:xfrm>
          <a:prstGeom prst="rect">
            <a:avLst/>
          </a:prstGeom>
          <a:noFill/>
        </p:spPr>
        <p:txBody>
          <a:bodyPr wrap="square" rtlCol="0">
            <a:spAutoFit/>
          </a:bodyPr>
          <a:lstStyle/>
          <a:p>
            <a:r>
              <a:rPr lang="en-US" sz="2400" i="1" dirty="0" smtClean="0"/>
              <a:t>Cannot be reconciled with the secularist’s timetables!</a:t>
            </a:r>
            <a:endParaRPr lang="en-US" sz="2400" i="1" dirty="0"/>
          </a:p>
        </p:txBody>
      </p:sp>
      <p:cxnSp>
        <p:nvCxnSpPr>
          <p:cNvPr id="8" name="Straight Arrow Connector 7"/>
          <p:cNvCxnSpPr/>
          <p:nvPr/>
        </p:nvCxnSpPr>
        <p:spPr>
          <a:xfrm>
            <a:off x="914400" y="33528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1371600" y="2011740"/>
            <a:ext cx="6705600" cy="5217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13" name="TextBox 12"/>
          <p:cNvSpPr txBox="1"/>
          <p:nvPr/>
        </p:nvSpPr>
        <p:spPr>
          <a:xfrm>
            <a:off x="914400" y="4800600"/>
            <a:ext cx="7543800" cy="1569660"/>
          </a:xfrm>
          <a:prstGeom prst="rect">
            <a:avLst/>
          </a:prstGeom>
          <a:noFill/>
        </p:spPr>
        <p:txBody>
          <a:bodyPr wrap="square" rtlCol="0">
            <a:spAutoFit/>
          </a:bodyPr>
          <a:lstStyle/>
          <a:p>
            <a:pPr marL="285750" indent="-285750">
              <a:buFont typeface="Arial" pitchFamily="34" charset="0"/>
              <a:buChar char="•"/>
            </a:pPr>
            <a:r>
              <a:rPr lang="en-US" sz="2400" dirty="0" smtClean="0"/>
              <a:t>Earth older than sun</a:t>
            </a:r>
          </a:p>
          <a:p>
            <a:pPr marL="285750" indent="-285750">
              <a:buFont typeface="Arial" pitchFamily="34" charset="0"/>
              <a:buChar char="•"/>
            </a:pPr>
            <a:r>
              <a:rPr lang="en-US" sz="2400" dirty="0" smtClean="0"/>
              <a:t>Vegetation older than the sun</a:t>
            </a:r>
          </a:p>
          <a:p>
            <a:pPr marL="285750" indent="-285750">
              <a:buFont typeface="Arial" pitchFamily="34" charset="0"/>
              <a:buChar char="•"/>
            </a:pPr>
            <a:r>
              <a:rPr lang="en-US" sz="2400" dirty="0" smtClean="0"/>
              <a:t>Fruit older than pollination from insects</a:t>
            </a:r>
          </a:p>
          <a:p>
            <a:pPr marL="285750" indent="-285750">
              <a:buFont typeface="Arial" pitchFamily="34" charset="0"/>
              <a:buChar char="•"/>
            </a:pPr>
            <a:r>
              <a:rPr lang="en-US" sz="2400" dirty="0" smtClean="0"/>
              <a:t>Birds older than land creatures</a:t>
            </a:r>
            <a:endParaRPr lang="en-US" sz="2400" dirty="0"/>
          </a:p>
        </p:txBody>
      </p:sp>
      <p:pic>
        <p:nvPicPr>
          <p:cNvPr id="5122" name="Picture 2" descr="C:\Users\Steven\AppData\Local\Microsoft\Windows\Temporary Internet Files\Content.IE5\WEPMRQFP\MC9004393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59" t="50000" r="25424"/>
          <a:stretch/>
        </p:blipFill>
        <p:spPr bwMode="auto">
          <a:xfrm>
            <a:off x="6400800" y="4724400"/>
            <a:ext cx="894380" cy="899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spc="600" dirty="0" smtClean="0">
                <a:solidFill>
                  <a:srgbClr val="C00000"/>
                </a:solidFill>
                <a:latin typeface="Footlight MT Light" pitchFamily="18" charset="0"/>
              </a:rPr>
              <a:t>Genesis</a:t>
            </a:r>
            <a:endParaRPr lang="en-US" spc="600" dirty="0">
              <a:solidFill>
                <a:srgbClr val="C00000"/>
              </a:solidFill>
              <a:latin typeface="Footlight MT Light" pitchFamily="18" charset="0"/>
            </a:endParaRPr>
          </a:p>
        </p:txBody>
      </p:sp>
      <p:sp>
        <p:nvSpPr>
          <p:cNvPr id="3" name="Content Placeholder 2"/>
          <p:cNvSpPr>
            <a:spLocks noGrp="1"/>
          </p:cNvSpPr>
          <p:nvPr>
            <p:ph idx="1"/>
          </p:nvPr>
        </p:nvSpPr>
        <p:spPr>
          <a:xfrm>
            <a:off x="1295400" y="1905000"/>
            <a:ext cx="7391400" cy="4648200"/>
          </a:xfrm>
        </p:spPr>
        <p:txBody>
          <a:bodyPr>
            <a:normAutofit/>
          </a:bodyPr>
          <a:lstStyle/>
          <a:p>
            <a:r>
              <a:rPr lang="en-US" dirty="0" smtClean="0"/>
              <a:t>Has been under attack by the secularist and “Christian” alike </a:t>
            </a:r>
          </a:p>
          <a:p>
            <a:pPr lvl="1"/>
            <a:r>
              <a:rPr lang="en-US" dirty="0" smtClean="0"/>
              <a:t>As a book that deals with origins , it provides our framework for </a:t>
            </a:r>
            <a:r>
              <a:rPr lang="en-US" dirty="0" smtClean="0">
                <a:solidFill>
                  <a:srgbClr val="C00000"/>
                </a:solidFill>
              </a:rPr>
              <a:t>knowledge</a:t>
            </a:r>
            <a:r>
              <a:rPr lang="en-US" dirty="0" smtClean="0"/>
              <a:t>, </a:t>
            </a:r>
            <a:r>
              <a:rPr lang="en-US" dirty="0" smtClean="0">
                <a:solidFill>
                  <a:srgbClr val="C00000"/>
                </a:solidFill>
              </a:rPr>
              <a:t>purpose</a:t>
            </a:r>
            <a:r>
              <a:rPr lang="en-US" dirty="0" smtClean="0"/>
              <a:t> and </a:t>
            </a:r>
            <a:r>
              <a:rPr lang="en-US" dirty="0" smtClean="0">
                <a:solidFill>
                  <a:srgbClr val="C00000"/>
                </a:solidFill>
              </a:rPr>
              <a:t>work</a:t>
            </a:r>
            <a:endParaRPr lang="en-US" dirty="0">
              <a:solidFill>
                <a:srgbClr val="C00000"/>
              </a:solidFill>
            </a:endParaRPr>
          </a:p>
          <a:p>
            <a:pPr lvl="1"/>
            <a:r>
              <a:rPr lang="en-US" dirty="0" smtClean="0"/>
              <a:t>“If the foundations are destroyed, what can the righteous do?” (Ps. 11:3)</a:t>
            </a:r>
          </a:p>
          <a:p>
            <a:r>
              <a:rPr lang="en-US" dirty="0" smtClean="0"/>
              <a:t>Is tied to most of the doctrine in the New Testament </a:t>
            </a:r>
          </a:p>
        </p:txBody>
      </p:sp>
    </p:spTree>
    <p:extLst>
      <p:ext uri="{BB962C8B-B14F-4D97-AF65-F5344CB8AC3E}">
        <p14:creationId xmlns:p14="http://schemas.microsoft.com/office/powerpoint/2010/main" val="7156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3581400" y="457200"/>
            <a:ext cx="1066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0" y="274638"/>
            <a:ext cx="2819400" cy="1477962"/>
          </a:xfrm>
        </p:spPr>
        <p:txBody>
          <a:bodyPr>
            <a:prstTxWarp prst="textPlain">
              <a:avLst/>
            </a:prstTxWarp>
            <a:normAutofit fontScale="90000"/>
          </a:bodyPr>
          <a:lstStyle/>
          <a:p>
            <a:r>
              <a:rPr lang="en-US" dirty="0" smtClean="0"/>
              <a:t>Pressing </a:t>
            </a:r>
            <a:r>
              <a:rPr lang="en-US" sz="6700"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0"/>
              </a:rPr>
              <a:t>TIME</a:t>
            </a:r>
            <a:r>
              <a:rPr lang="en-US" dirty="0" smtClean="0"/>
              <a:t/>
            </a:r>
            <a:br>
              <a:rPr lang="en-US" dirty="0" smtClean="0"/>
            </a:br>
            <a:r>
              <a:rPr lang="en-US" dirty="0" smtClean="0"/>
              <a:t>In Genesis 1</a:t>
            </a:r>
            <a:endParaRPr lang="en-US" dirty="0"/>
          </a:p>
        </p:txBody>
      </p:sp>
      <p:sp>
        <p:nvSpPr>
          <p:cNvPr id="3" name="Content Placeholder 2"/>
          <p:cNvSpPr>
            <a:spLocks noGrp="1"/>
          </p:cNvSpPr>
          <p:nvPr>
            <p:ph idx="1"/>
          </p:nvPr>
        </p:nvSpPr>
        <p:spPr>
          <a:xfrm>
            <a:off x="1219200" y="1981200"/>
            <a:ext cx="7467600" cy="4800600"/>
          </a:xfrm>
        </p:spPr>
        <p:txBody>
          <a:bodyPr>
            <a:normAutofit fontScale="85000" lnSpcReduction="20000"/>
          </a:bodyPr>
          <a:lstStyle/>
          <a:p>
            <a:r>
              <a:rPr lang="en-US" dirty="0" smtClean="0"/>
              <a:t>Many fantastic “time buying” opinions have been published and inserted into Genesis 1</a:t>
            </a:r>
          </a:p>
          <a:p>
            <a:pPr lvl="1"/>
            <a:r>
              <a:rPr lang="en-US" dirty="0" smtClean="0"/>
              <a:t>Day-age</a:t>
            </a:r>
          </a:p>
          <a:p>
            <a:pPr lvl="1"/>
            <a:r>
              <a:rPr lang="en-US" dirty="0" smtClean="0"/>
              <a:t>Non-consecutive day-age</a:t>
            </a:r>
          </a:p>
          <a:p>
            <a:pPr lvl="1"/>
            <a:r>
              <a:rPr lang="en-US" dirty="0" smtClean="0"/>
              <a:t>Revelation day-age</a:t>
            </a:r>
          </a:p>
          <a:p>
            <a:pPr lvl="1"/>
            <a:r>
              <a:rPr lang="en-US" dirty="0" smtClean="0"/>
              <a:t>Gap</a:t>
            </a:r>
          </a:p>
          <a:p>
            <a:r>
              <a:rPr lang="en-US" dirty="0" smtClean="0"/>
              <a:t>All of these were designed to cram time into Genesis 1</a:t>
            </a:r>
          </a:p>
          <a:p>
            <a:r>
              <a:rPr lang="en-US" dirty="0" smtClean="0"/>
              <a:t>None of these were formulated from the sacred text</a:t>
            </a:r>
          </a:p>
          <a:p>
            <a:pPr lvl="1"/>
            <a:r>
              <a:rPr lang="en-US" dirty="0" smtClean="0"/>
              <a:t>All have been created to modify the scriptures with </a:t>
            </a:r>
            <a:r>
              <a:rPr lang="en-US" i="1" dirty="0" smtClean="0"/>
              <a:t>secular</a:t>
            </a:r>
            <a:r>
              <a:rPr lang="en-US" dirty="0" smtClean="0"/>
              <a:t> </a:t>
            </a:r>
            <a:r>
              <a:rPr lang="en-US" i="1" dirty="0" smtClean="0"/>
              <a:t>science</a:t>
            </a:r>
          </a:p>
        </p:txBody>
      </p:sp>
      <p:pic>
        <p:nvPicPr>
          <p:cNvPr id="1027" name="Picture 3" descr="C:\Users\Steven\AppData\Local\Microsoft\Windows\Temporary Internet Files\Content.IE5\EXHVBVOP\MP90030938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43"/>
          <a:stretch/>
        </p:blipFill>
        <p:spPr bwMode="auto">
          <a:xfrm>
            <a:off x="5410200" y="343142"/>
            <a:ext cx="3200399" cy="141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EFFO0N50\MP9004032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71514"/>
            <a:ext cx="1040892" cy="1560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Despite the Importance of Genesis</a:t>
            </a:r>
            <a:endParaRPr lang="en-US" dirty="0"/>
          </a:p>
        </p:txBody>
      </p:sp>
      <p:sp>
        <p:nvSpPr>
          <p:cNvPr id="3" name="Content Placeholder 2"/>
          <p:cNvSpPr>
            <a:spLocks noGrp="1"/>
          </p:cNvSpPr>
          <p:nvPr>
            <p:ph idx="1"/>
          </p:nvPr>
        </p:nvSpPr>
        <p:spPr>
          <a:xfrm>
            <a:off x="990600" y="2057400"/>
            <a:ext cx="5334000" cy="4267200"/>
          </a:xfrm>
        </p:spPr>
        <p:txBody>
          <a:bodyPr>
            <a:normAutofit fontScale="92500" lnSpcReduction="20000"/>
          </a:bodyPr>
          <a:lstStyle/>
          <a:p>
            <a:r>
              <a:rPr lang="en-US" dirty="0"/>
              <a:t>S</a:t>
            </a:r>
            <a:r>
              <a:rPr lang="en-US" dirty="0" smtClean="0"/>
              <a:t>ome in the church have tampered with its doctrine and have sown seeds of confusion and strife</a:t>
            </a:r>
          </a:p>
          <a:p>
            <a:pPr lvl="1"/>
            <a:r>
              <a:rPr lang="en-US" dirty="0" smtClean="0"/>
              <a:t>Where the children of God are to tremble at His enduring word, some seek to rewrite scripture by their “interpretations” </a:t>
            </a:r>
            <a:br>
              <a:rPr lang="en-US" dirty="0" smtClean="0"/>
            </a:br>
            <a:r>
              <a:rPr lang="en-US" dirty="0" smtClean="0"/>
              <a:t>(Is. 66:2; Dan. 10:11)</a:t>
            </a:r>
          </a:p>
          <a:p>
            <a:pPr lvl="1"/>
            <a:r>
              <a:rPr lang="en-US" dirty="0" smtClean="0"/>
              <a:t>No longer speak “as the oracles of God” (1 Pet. 4:11)</a:t>
            </a:r>
          </a:p>
        </p:txBody>
      </p:sp>
      <p:pic>
        <p:nvPicPr>
          <p:cNvPr id="1026" name="Picture 2" descr="C:\Users\Steven\AppData\Local\Microsoft\Windows\Temporary Internet Files\Content.IE5\G205YGDD\MC9003049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208886"/>
            <a:ext cx="1238098" cy="1829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5790" y="4050268"/>
            <a:ext cx="1478610" cy="369332"/>
          </a:xfrm>
          <a:prstGeom prst="rect">
            <a:avLst/>
          </a:prstGeom>
          <a:noFill/>
        </p:spPr>
        <p:txBody>
          <a:bodyPr wrap="none" rtlCol="0">
            <a:spAutoFit/>
          </a:bodyPr>
          <a:lstStyle/>
          <a:p>
            <a:pPr algn="ctr"/>
            <a:r>
              <a:rPr lang="en-US" dirty="0" smtClean="0"/>
              <a:t>“It Is Written”</a:t>
            </a:r>
            <a:endParaRPr lang="en-US" dirty="0"/>
          </a:p>
        </p:txBody>
      </p:sp>
      <p:pic>
        <p:nvPicPr>
          <p:cNvPr id="1028" name="Picture 4" descr="C:\Users\Steven\AppData\Local\Microsoft\Windows\Temporary Internet Files\Content.IE5\E4UHUFEX\MC9003825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552" y="4944504"/>
            <a:ext cx="1227696" cy="1227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010400" y="4419600"/>
            <a:ext cx="152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858000" y="4572000"/>
            <a:ext cx="1828800" cy="646331"/>
          </a:xfrm>
          <a:prstGeom prst="rect">
            <a:avLst/>
          </a:prstGeom>
          <a:noFill/>
        </p:spPr>
        <p:txBody>
          <a:bodyPr wrap="square" rtlCol="0">
            <a:spAutoFit/>
          </a:bodyPr>
          <a:lstStyle/>
          <a:p>
            <a:pPr algn="ctr"/>
            <a:r>
              <a:rPr lang="en-US" b="1" dirty="0" smtClean="0"/>
              <a:t>Books of man’s wisdom</a:t>
            </a:r>
            <a:endParaRPr lang="en-US" b="1" dirty="0"/>
          </a:p>
        </p:txBody>
      </p:sp>
      <p:sp>
        <p:nvSpPr>
          <p:cNvPr id="8" name="TextBox 7"/>
          <p:cNvSpPr txBox="1"/>
          <p:nvPr/>
        </p:nvSpPr>
        <p:spPr>
          <a:xfrm>
            <a:off x="6911591" y="5943600"/>
            <a:ext cx="1721625" cy="646331"/>
          </a:xfrm>
          <a:prstGeom prst="rect">
            <a:avLst/>
          </a:prstGeom>
          <a:noFill/>
        </p:spPr>
        <p:txBody>
          <a:bodyPr wrap="none" rtlCol="0">
            <a:spAutoFit/>
          </a:bodyPr>
          <a:lstStyle/>
          <a:p>
            <a:pPr algn="ctr"/>
            <a:r>
              <a:rPr lang="en-US" dirty="0" smtClean="0"/>
              <a:t>“It is rewritten,</a:t>
            </a:r>
            <a:br>
              <a:rPr lang="en-US" dirty="0" smtClean="0"/>
            </a:br>
            <a:r>
              <a:rPr lang="en-US" dirty="0" smtClean="0"/>
              <a:t>and rewritten…”</a:t>
            </a:r>
            <a:endParaRPr lang="en-US" dirty="0"/>
          </a:p>
        </p:txBody>
      </p:sp>
      <p:sp>
        <p:nvSpPr>
          <p:cNvPr id="12" name="TextBox 11"/>
          <p:cNvSpPr txBox="1"/>
          <p:nvPr/>
        </p:nvSpPr>
        <p:spPr>
          <a:xfrm>
            <a:off x="6858000" y="1828800"/>
            <a:ext cx="1828800" cy="369332"/>
          </a:xfrm>
          <a:prstGeom prst="rect">
            <a:avLst/>
          </a:prstGeom>
          <a:noFill/>
        </p:spPr>
        <p:txBody>
          <a:bodyPr wrap="square" rtlCol="0">
            <a:spAutoFit/>
          </a:bodyPr>
          <a:lstStyle/>
          <a:p>
            <a:pPr algn="ctr"/>
            <a:r>
              <a:rPr lang="en-US" b="1" dirty="0" smtClean="0"/>
              <a:t>Book of God</a:t>
            </a:r>
            <a:endParaRPr lang="en-US" b="1" dirty="0"/>
          </a:p>
        </p:txBody>
      </p:sp>
    </p:spTree>
    <p:extLst>
      <p:ext uri="{BB962C8B-B14F-4D97-AF65-F5344CB8AC3E}">
        <p14:creationId xmlns:p14="http://schemas.microsoft.com/office/powerpoint/2010/main" val="33406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Steven\Documents\preaching\TRANSPARENCIES\AI designed creation charts\attack gen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82000" cy="6553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6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800" b="1" dirty="0" smtClean="0"/>
              <a:t>At its “root” form—</a:t>
            </a:r>
            <a:r>
              <a:rPr lang="en-US" sz="2800" i="1" dirty="0" smtClean="0">
                <a:solidFill>
                  <a:srgbClr val="C00000"/>
                </a:solidFill>
              </a:rPr>
              <a:t>the breakdown of Bible authority</a:t>
            </a:r>
            <a:endParaRPr lang="en-US" sz="2800" i="1" dirty="0">
              <a:solidFill>
                <a:srgbClr val="C00000"/>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43000" y="1752600"/>
            <a:ext cx="7543800" cy="4762500"/>
          </a:xfrm>
          <a:prstGeom prst="rect">
            <a:avLst/>
          </a:prstGeom>
          <a:ln w="28575" cap="sq">
            <a:solidFill>
              <a:schemeClr val="accent2">
                <a:lumMod val="50000"/>
              </a:schemeClr>
            </a:solidFill>
            <a:miter lim="800000"/>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697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strVal val="#ppt_w*0.70"/>
                                          </p:val>
                                        </p:tav>
                                        <p:tav tm="100000">
                                          <p:val>
                                            <p:strVal val="#ppt_w"/>
                                          </p:val>
                                        </p:tav>
                                      </p:tavLst>
                                    </p:anim>
                                    <p:anim calcmode="lin" valueType="num">
                                      <p:cBhvr>
                                        <p:cTn id="8" dur="1500" fill="hold"/>
                                        <p:tgtEl>
                                          <p:spTgt spid="6"/>
                                        </p:tgtEl>
                                        <p:attrNameLst>
                                          <p:attrName>ppt_h</p:attrName>
                                        </p:attrNameLst>
                                      </p:cBhvr>
                                      <p:tavLst>
                                        <p:tav tm="0">
                                          <p:val>
                                            <p:strVal val="#ppt_h"/>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Series</a:t>
            </a:r>
            <a:endParaRPr lang="en-US" dirty="0"/>
          </a:p>
        </p:txBody>
      </p:sp>
      <p:sp>
        <p:nvSpPr>
          <p:cNvPr id="3" name="Content Placeholder 2"/>
          <p:cNvSpPr>
            <a:spLocks noGrp="1"/>
          </p:cNvSpPr>
          <p:nvPr>
            <p:ph idx="1"/>
          </p:nvPr>
        </p:nvSpPr>
        <p:spPr/>
        <p:txBody>
          <a:bodyPr>
            <a:normAutofit lnSpcReduction="10000"/>
          </a:bodyPr>
          <a:lstStyle/>
          <a:p>
            <a:r>
              <a:rPr lang="en-US" dirty="0" smtClean="0"/>
              <a:t>We will expose false claims asserted by some regarding the Genesis record</a:t>
            </a:r>
          </a:p>
          <a:p>
            <a:r>
              <a:rPr lang="en-US" dirty="0" smtClean="0"/>
              <a:t>Debunk false claims regarding Noah’s flood and the days of Genesis</a:t>
            </a:r>
          </a:p>
          <a:p>
            <a:r>
              <a:rPr lang="en-US" dirty="0" smtClean="0"/>
              <a:t>Identify the fruit of this error </a:t>
            </a:r>
          </a:p>
          <a:p>
            <a:r>
              <a:rPr lang="en-US" dirty="0" smtClean="0"/>
              <a:t>Identify the proper approach to scripture</a:t>
            </a:r>
          </a:p>
          <a:p>
            <a:r>
              <a:rPr lang="en-US" dirty="0" smtClean="0"/>
              <a:t>Provide 5 reasons why the days of Genesis MUST be literal days</a:t>
            </a:r>
          </a:p>
          <a:p>
            <a:endParaRPr lang="en-US" dirty="0"/>
          </a:p>
        </p:txBody>
      </p:sp>
    </p:spTree>
    <p:extLst>
      <p:ext uri="{BB962C8B-B14F-4D97-AF65-F5344CB8AC3E}">
        <p14:creationId xmlns:p14="http://schemas.microsoft.com/office/powerpoint/2010/main" val="8486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5844</TotalTime>
  <Words>856</Words>
  <Application>Microsoft Office PowerPoint</Application>
  <PresentationFormat>On-screen Show (4:3)</PresentationFormat>
  <Paragraphs>84</Paragraphs>
  <Slides>11</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Bauhaus 93</vt:lpstr>
      <vt:lpstr>Aharoni</vt:lpstr>
      <vt:lpstr>Arial Black</vt:lpstr>
      <vt:lpstr>Footlight MT Light</vt:lpstr>
      <vt:lpstr>Bell MT</vt:lpstr>
      <vt:lpstr>Times New Roman</vt:lpstr>
      <vt:lpstr>Calibri</vt:lpstr>
      <vt:lpstr>Office Theme</vt:lpstr>
      <vt:lpstr>1_Office Theme</vt:lpstr>
      <vt:lpstr>2_Office Theme</vt:lpstr>
      <vt:lpstr>Globe</vt:lpstr>
      <vt:lpstr>THE DAYS OF GENESIS</vt:lpstr>
      <vt:lpstr>The days of the creation week</vt:lpstr>
      <vt:lpstr>Biblical Chronology</vt:lpstr>
      <vt:lpstr>Genesis</vt:lpstr>
      <vt:lpstr>Pressing TIME In Genesis 1</vt:lpstr>
      <vt:lpstr>Despite the Importance of Genesis</vt:lpstr>
      <vt:lpstr>PowerPoint Presentation</vt:lpstr>
      <vt:lpstr>At its “root” form—the breakdown of Bible authority</vt:lpstr>
      <vt:lpstr>In This Series</vt:lpstr>
      <vt:lpstr>Proverbs 30:5, 6</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128</cp:revision>
  <dcterms:created xsi:type="dcterms:W3CDTF">2012-09-18T18:39:32Z</dcterms:created>
  <dcterms:modified xsi:type="dcterms:W3CDTF">2013-10-12T20:45:06Z</dcterms:modified>
</cp:coreProperties>
</file>